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61" r:id="rId4"/>
    <p:sldId id="262" r:id="rId5"/>
    <p:sldId id="263" r:id="rId6"/>
    <p:sldId id="266" r:id="rId8"/>
    <p:sldId id="264" r:id="rId9"/>
    <p:sldId id="258" r:id="rId10"/>
    <p:sldId id="259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029"/>
    <a:srgbClr val="E11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465070"/>
            <a:ext cx="9144000" cy="1928495"/>
          </a:xfrm>
        </p:spPr>
        <p:txBody>
          <a:bodyPr>
            <a:noAutofit/>
          </a:bodyPr>
          <a:p>
            <a:pPr algn="ctr"/>
            <a:r>
              <a:rPr lang="zh-CN" altLang="en-US" sz="9600">
                <a:solidFill>
                  <a:schemeClr val="bg1"/>
                </a:solidFill>
                <a:latin typeface="苹方-简" panose="020B0400000000000000" charset="-122"/>
                <a:ea typeface="苹方-简" panose="020B0400000000000000" charset="-122"/>
              </a:rPr>
              <a:t>复杂</a:t>
            </a:r>
            <a:endParaRPr lang="zh-CN" altLang="en-US" sz="9600">
              <a:solidFill>
                <a:schemeClr val="bg1"/>
              </a:solidFill>
              <a:latin typeface="苹方-简" panose="020B0400000000000000" charset="-122"/>
              <a:ea typeface="苹方-简" panose="020B04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6"/>
          <p:cNvSpPr>
            <a:spLocks noGrp="1"/>
          </p:cNvSpPr>
          <p:nvPr/>
        </p:nvSpPr>
        <p:spPr>
          <a:xfrm>
            <a:off x="1651000" y="1753235"/>
            <a:ext cx="9144000" cy="369951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人们，会非常想要更多的性能和更简便，但我们不应该把这些需求等同于更多的功能和更简单。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人们真正想要的是可用的设备，可理解的设备。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以人为本的设计的全部意义是驯服复杂，把那些看起来更人困惑的工具转变成一个可以适应任务的、可以理解的、可用的、令人愉快的设备。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651000" y="1333500"/>
            <a:ext cx="6491605" cy="981075"/>
          </a:xfrm>
        </p:spPr>
        <p:txBody>
          <a:bodyPr anchor="ctr" anchorCtr="0">
            <a:normAutofit fontScale="90000"/>
          </a:bodyPr>
          <a:p>
            <a:pPr algn="l">
              <a:lnSpc>
                <a:spcPct val="200000"/>
              </a:lnSpc>
            </a:pPr>
            <a:r>
              <a:rPr lang="zh-CN" altLang="en-US" sz="3200">
                <a:solidFill>
                  <a:schemeClr val="bg1"/>
                </a:solidFill>
                <a:latin typeface="苹方-简" panose="020B0400000000000000" charset="-122"/>
                <a:ea typeface="苹方-简" panose="020B0400000000000000" charset="-122"/>
                <a:sym typeface="+mn-ea"/>
              </a:rPr>
              <a:t>人们都喜欢功能多一些</a:t>
            </a:r>
            <a:endParaRPr lang="zh-CN" altLang="en-US" sz="3200">
              <a:solidFill>
                <a:schemeClr val="bg1"/>
              </a:solidFill>
              <a:latin typeface="苹方-简" panose="020B0400000000000000" charset="-122"/>
              <a:ea typeface="苹方-简" panose="020B0400000000000000" charset="-122"/>
              <a:sym typeface="+mn-ea"/>
            </a:endParaRPr>
          </a:p>
        </p:txBody>
      </p:sp>
      <p:sp>
        <p:nvSpPr>
          <p:cNvPr id="6" name="标题 6"/>
          <p:cNvSpPr>
            <a:spLocks noGrp="1"/>
          </p:cNvSpPr>
          <p:nvPr/>
        </p:nvSpPr>
        <p:spPr>
          <a:xfrm>
            <a:off x="1651000" y="2489200"/>
            <a:ext cx="9144000" cy="286893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一个简单的、低成本的电饭锅 </a:t>
            </a: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-- 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只能蒸米饭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一个复杂的、昂贵的电饭锅 </a:t>
            </a: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-- 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蒸米饭、煮粥、八宝粥、煲汤</a:t>
            </a: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...</a:t>
            </a:r>
            <a:endParaRPr lang="en-US" altLang="zh-CN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你会选择哪一个？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651000" y="1333500"/>
            <a:ext cx="6491605" cy="981075"/>
          </a:xfrm>
        </p:spPr>
        <p:txBody>
          <a:bodyPr anchor="ctr" anchorCtr="0">
            <a:normAutofit fontScale="90000"/>
          </a:bodyPr>
          <a:p>
            <a:pPr algn="l">
              <a:lnSpc>
                <a:spcPct val="200000"/>
              </a:lnSpc>
            </a:pPr>
            <a:r>
              <a:rPr lang="zh-CN" altLang="en-US" sz="3200">
                <a:solidFill>
                  <a:schemeClr val="bg1"/>
                </a:solidFill>
                <a:latin typeface="苹方-简" panose="020B0400000000000000" charset="-122"/>
                <a:ea typeface="苹方-简" panose="020B0400000000000000" charset="-122"/>
                <a:sym typeface="+mn-ea"/>
              </a:rPr>
              <a:t>管理复杂</a:t>
            </a:r>
            <a:endParaRPr lang="zh-CN" altLang="en-US" sz="3200">
              <a:solidFill>
                <a:schemeClr val="bg1"/>
              </a:solidFill>
              <a:latin typeface="苹方-简" panose="020B0400000000000000" charset="-122"/>
              <a:ea typeface="苹方-简" panose="020B0400000000000000" charset="-122"/>
              <a:sym typeface="+mn-ea"/>
            </a:endParaRPr>
          </a:p>
        </p:txBody>
      </p:sp>
      <p:sp>
        <p:nvSpPr>
          <p:cNvPr id="6" name="标题 6"/>
          <p:cNvSpPr>
            <a:spLocks noGrp="1"/>
          </p:cNvSpPr>
          <p:nvPr/>
        </p:nvSpPr>
        <p:spPr>
          <a:xfrm>
            <a:off x="1651000" y="2314575"/>
            <a:ext cx="9144000" cy="286893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基本原则：使事情变得容易理解。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设计工具：概念模型、语意符号、组织架构、自动化、模块化。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学习工具：用户手册和帮助系统。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6"/>
          <p:cNvSpPr>
            <a:spLocks noGrp="1"/>
          </p:cNvSpPr>
          <p:nvPr/>
        </p:nvSpPr>
        <p:spPr>
          <a:xfrm>
            <a:off x="8013700" y="1994535"/>
            <a:ext cx="3963035" cy="286893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bg1">
                    <a:lumMod val="95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概念模型：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隐含在人关于事物如何运作的信仰结构中。存在于人的头脑中，所以也叫做心理模型。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帮助我们把复杂的自然现象转化成可用的、可理解的心理模型。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100" y="880110"/>
            <a:ext cx="7137400" cy="53174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282700"/>
            <a:ext cx="3060700" cy="2298700"/>
          </a:xfrm>
          <a:prstGeom prst="rect">
            <a:avLst/>
          </a:prstGeom>
        </p:spPr>
      </p:pic>
      <p:sp>
        <p:nvSpPr>
          <p:cNvPr id="6" name="标题 6"/>
          <p:cNvSpPr>
            <a:spLocks noGrp="1"/>
          </p:cNvSpPr>
          <p:nvPr/>
        </p:nvSpPr>
        <p:spPr>
          <a:xfrm>
            <a:off x="7912100" y="1282700"/>
            <a:ext cx="3963035" cy="286893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bg1">
                    <a:lumMod val="95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语意符号：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引导正确行为的可感知的信号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15" b="6085"/>
          <a:stretch>
            <a:fillRect/>
          </a:stretch>
        </p:blipFill>
        <p:spPr>
          <a:xfrm>
            <a:off x="3987800" y="1282700"/>
            <a:ext cx="3524885" cy="2298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733800"/>
            <a:ext cx="3061335" cy="18859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800" y="3733800"/>
            <a:ext cx="3524250" cy="18789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6"/>
          <p:cNvSpPr>
            <a:spLocks noGrp="1"/>
          </p:cNvSpPr>
          <p:nvPr/>
        </p:nvSpPr>
        <p:spPr>
          <a:xfrm>
            <a:off x="851535" y="1994535"/>
            <a:ext cx="11125200" cy="369379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bg1">
                    <a:lumMod val="95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组织架构：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把工作任务构建成易于操作的模块，其中每个模块都是简单和易学的。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bg1">
                    <a:lumMod val="95000"/>
                  </a:schemeClr>
                </a:solidFill>
                <a:latin typeface="苹方-简" panose="020B0400000000000000" charset="-122"/>
                <a:ea typeface="苹方-简" panose="020B0400000000000000" charset="-122"/>
                <a:sym typeface="+mn-ea"/>
              </a:rPr>
              <a:t>模块化：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  <a:sym typeface="+mn-ea"/>
              </a:rPr>
              <a:t>将复杂的结构划分为一些较小的、易于管理的模块。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  <a:sym typeface="+mn-ea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bg1">
                    <a:lumMod val="95000"/>
                  </a:schemeClr>
                </a:solidFill>
                <a:latin typeface="苹方-简" panose="020B0400000000000000" charset="-122"/>
                <a:ea typeface="苹方-简" panose="020B0400000000000000" charset="-122"/>
                <a:sym typeface="+mn-ea"/>
              </a:rPr>
              <a:t>自动化：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  <a:sym typeface="+mn-ea"/>
              </a:rPr>
              <a:t>消除了执行任务的需求。现代科技产品由于使用自动化而变得更加简单。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  <a:sym typeface="+mn-ea"/>
            </a:endParaRPr>
          </a:p>
          <a:p>
            <a:pPr algn="l">
              <a:lnSpc>
                <a:spcPct val="200000"/>
              </a:lnSpc>
            </a:pP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524000" y="1934845"/>
            <a:ext cx="9144000" cy="2988945"/>
          </a:xfrm>
        </p:spPr>
        <p:txBody>
          <a:bodyPr anchor="ctr" anchorCtr="0">
            <a:noAutofit/>
          </a:bodyPr>
          <a:p>
            <a:pPr algn="l">
              <a:lnSpc>
                <a:spcPct val="200000"/>
              </a:lnSpc>
            </a:pPr>
            <a:r>
              <a:rPr lang="en-US" altLang="zh-CN" sz="28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1. </a:t>
            </a:r>
            <a:r>
              <a:rPr lang="zh-CN" altLang="en-US" sz="3200">
                <a:solidFill>
                  <a:schemeClr val="bg1"/>
                </a:solidFill>
                <a:latin typeface="苹方-简" panose="020B0400000000000000" charset="-122"/>
                <a:ea typeface="苹方-简" panose="020B0400000000000000" charset="-122"/>
              </a:rPr>
              <a:t>复杂是必须的</a:t>
            </a:r>
            <a:br>
              <a:rPr lang="zh-CN" altLang="en-US" sz="3200">
                <a:solidFill>
                  <a:schemeClr val="bg1"/>
                </a:solidFill>
                <a:latin typeface="苹方-简" panose="020B0400000000000000" charset="-122"/>
                <a:ea typeface="苹方-简" panose="020B0400000000000000" charset="-122"/>
              </a:rPr>
            </a:br>
            <a:r>
              <a:rPr lang="en-US" altLang="zh-CN" sz="32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2. </a:t>
            </a:r>
            <a:r>
              <a:rPr lang="zh-CN" altLang="en-US" sz="3200">
                <a:solidFill>
                  <a:schemeClr val="bg1"/>
                </a:solidFill>
                <a:latin typeface="苹方-简" panose="020B0400000000000000" charset="-122"/>
                <a:ea typeface="苹方-简" panose="020B0400000000000000" charset="-122"/>
              </a:rPr>
              <a:t>简单只存在于头脑中</a:t>
            </a:r>
            <a:br>
              <a:rPr lang="zh-CN" altLang="en-US" sz="3200">
                <a:solidFill>
                  <a:schemeClr val="bg1"/>
                </a:solidFill>
                <a:latin typeface="苹方-简" panose="020B0400000000000000" charset="-122"/>
                <a:ea typeface="苹方-简" panose="020B0400000000000000" charset="-122"/>
              </a:rPr>
            </a:br>
            <a:r>
              <a:rPr lang="en-US" altLang="zh-CN" sz="32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3. </a:t>
            </a:r>
            <a:r>
              <a:rPr lang="zh-CN" altLang="en-US" sz="3200">
                <a:solidFill>
                  <a:schemeClr val="bg1"/>
                </a:solidFill>
                <a:latin typeface="苹方-简" panose="020B0400000000000000" charset="-122"/>
                <a:ea typeface="苹方-简" panose="020B0400000000000000" charset="-122"/>
              </a:rPr>
              <a:t>管理复杂</a:t>
            </a:r>
            <a:endParaRPr lang="zh-CN" altLang="en-US" sz="3200">
              <a:solidFill>
                <a:schemeClr val="bg1"/>
              </a:solidFill>
              <a:latin typeface="苹方-简" panose="020B0400000000000000" charset="-122"/>
              <a:ea typeface="苹方-简" panose="020B04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524000" y="1535430"/>
            <a:ext cx="5527040" cy="981075"/>
          </a:xfrm>
        </p:spPr>
        <p:txBody>
          <a:bodyPr anchor="ctr" anchorCtr="0">
            <a:normAutofit fontScale="90000"/>
          </a:bodyPr>
          <a:p>
            <a:pPr algn="l">
              <a:lnSpc>
                <a:spcPct val="200000"/>
              </a:lnSpc>
            </a:pPr>
            <a:r>
              <a:rPr lang="zh-CN" altLang="en-US" sz="3200">
                <a:solidFill>
                  <a:schemeClr val="bg1"/>
                </a:solidFill>
                <a:latin typeface="苹方-简" panose="020B0400000000000000" charset="-122"/>
                <a:ea typeface="苹方-简" panose="020B0400000000000000" charset="-122"/>
              </a:rPr>
              <a:t>为什么复杂是必须的？</a:t>
            </a:r>
            <a:endParaRPr lang="zh-CN" altLang="en-US" sz="3200">
              <a:solidFill>
                <a:schemeClr val="bg1"/>
              </a:solidFill>
              <a:latin typeface="苹方-简" panose="020B0400000000000000" charset="-122"/>
              <a:ea typeface="苹方-简" panose="020B0400000000000000" charset="-122"/>
            </a:endParaRPr>
          </a:p>
        </p:txBody>
      </p:sp>
      <p:sp>
        <p:nvSpPr>
          <p:cNvPr id="4" name="标题 6"/>
          <p:cNvSpPr>
            <a:spLocks noGrp="1"/>
          </p:cNvSpPr>
          <p:nvPr/>
        </p:nvSpPr>
        <p:spPr>
          <a:xfrm>
            <a:off x="1524000" y="2864485"/>
            <a:ext cx="9144000" cy="230632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为什么我们的科技那么复杂？事情不可以变得更简单吗？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为什么？</a:t>
            </a:r>
            <a:r>
              <a:rPr lang="zh-CN" altLang="en-US" sz="1600">
                <a:solidFill>
                  <a:srgbClr val="E10029"/>
                </a:solidFill>
                <a:latin typeface="苹方-简" panose="020B0400000000000000" charset="-122"/>
                <a:ea typeface="苹方-简" panose="020B0400000000000000" charset="-122"/>
              </a:rPr>
              <a:t>因为，生活是复杂的。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5148" b="5985"/>
          <a:stretch>
            <a:fillRect/>
          </a:stretch>
        </p:blipFill>
        <p:spPr>
          <a:xfrm>
            <a:off x="471170" y="1441450"/>
            <a:ext cx="5932170" cy="3505835"/>
          </a:xfrm>
          <a:prstGeom prst="rect">
            <a:avLst/>
          </a:prstGeom>
        </p:spPr>
      </p:pic>
      <p:sp>
        <p:nvSpPr>
          <p:cNvPr id="5" name="标题 6"/>
          <p:cNvSpPr>
            <a:spLocks noGrp="1"/>
          </p:cNvSpPr>
          <p:nvPr/>
        </p:nvSpPr>
        <p:spPr>
          <a:xfrm>
            <a:off x="471170" y="4947285"/>
            <a:ext cx="1669415" cy="70421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飞机驾驶舱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</p:txBody>
      </p:sp>
      <p:sp>
        <p:nvSpPr>
          <p:cNvPr id="6" name="标题 6"/>
          <p:cNvSpPr>
            <a:spLocks noGrp="1"/>
          </p:cNvSpPr>
          <p:nvPr/>
        </p:nvSpPr>
        <p:spPr>
          <a:xfrm>
            <a:off x="6574155" y="1151890"/>
            <a:ext cx="5085080" cy="195516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这么复杂是因为所有这些东西都是必须的：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为了安全的控制飞机，为了精确的导航，保证飞行时间</a:t>
            </a: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……</a:t>
            </a:r>
            <a:endParaRPr lang="en-US" altLang="zh-CN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</p:txBody>
      </p:sp>
      <p:sp>
        <p:nvSpPr>
          <p:cNvPr id="7" name="标题 6"/>
          <p:cNvSpPr>
            <a:spLocks noGrp="1"/>
          </p:cNvSpPr>
          <p:nvPr/>
        </p:nvSpPr>
        <p:spPr>
          <a:xfrm>
            <a:off x="6574155" y="2992120"/>
            <a:ext cx="5085080" cy="195516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对普通人来说是令人费解和困惑的，但对于飞行员来说，这些仪器仪表被合情合理、令人满意的进行了有目的的分组。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2150" y="889000"/>
            <a:ext cx="3390900" cy="508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060" y="879475"/>
            <a:ext cx="5099050" cy="5099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6"/>
          <p:cNvSpPr>
            <a:spLocks noGrp="1"/>
          </p:cNvSpPr>
          <p:nvPr/>
        </p:nvSpPr>
        <p:spPr>
          <a:xfrm>
            <a:off x="1524000" y="2144395"/>
            <a:ext cx="9144000" cy="23063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4163060" y="588645"/>
            <a:ext cx="1924050" cy="981075"/>
          </a:xfrm>
        </p:spPr>
        <p:txBody>
          <a:bodyPr anchor="ctr" anchorCtr="0">
            <a:normAutofit fontScale="90000"/>
          </a:bodyPr>
          <a:p>
            <a:pPr algn="l">
              <a:lnSpc>
                <a:spcPct val="200000"/>
              </a:lnSpc>
            </a:pPr>
            <a:r>
              <a:rPr lang="zh-CN" altLang="en-US" sz="3200">
                <a:solidFill>
                  <a:srgbClr val="E10029"/>
                </a:solidFill>
                <a:latin typeface="苹方-简" panose="020B0400000000000000" charset="-122"/>
                <a:ea typeface="苹方-简" panose="020B0400000000000000" charset="-122"/>
              </a:rPr>
              <a:t>复杂</a:t>
            </a:r>
            <a:endParaRPr lang="zh-CN" altLang="en-US" sz="3200">
              <a:solidFill>
                <a:srgbClr val="E10029"/>
              </a:solidFill>
              <a:latin typeface="苹方-简" panose="020B0400000000000000" charset="-122"/>
              <a:ea typeface="苹方-简" panose="020B0400000000000000" charset="-122"/>
            </a:endParaRPr>
          </a:p>
        </p:txBody>
      </p:sp>
      <p:sp>
        <p:nvSpPr>
          <p:cNvPr id="5" name="标题 6"/>
          <p:cNvSpPr>
            <a:spLocks noGrp="1"/>
          </p:cNvSpPr>
          <p:nvPr/>
        </p:nvSpPr>
        <p:spPr>
          <a:xfrm>
            <a:off x="6326505" y="588645"/>
            <a:ext cx="1924050" cy="9810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zh-CN" altLang="en-US" sz="3200">
                <a:solidFill>
                  <a:srgbClr val="E10029"/>
                </a:solidFill>
                <a:latin typeface="苹方-简" panose="020B0400000000000000" charset="-122"/>
                <a:ea typeface="苹方-简" panose="020B0400000000000000" charset="-122"/>
              </a:rPr>
              <a:t>费解</a:t>
            </a:r>
            <a:endParaRPr lang="zh-CN" altLang="en-US" sz="3200">
              <a:solidFill>
                <a:srgbClr val="E10029"/>
              </a:solidFill>
              <a:latin typeface="苹方-简" panose="020B0400000000000000" charset="-122"/>
              <a:ea typeface="苹方-简" panose="020B0400000000000000" charset="-122"/>
            </a:endParaRPr>
          </a:p>
        </p:txBody>
      </p:sp>
      <p:sp>
        <p:nvSpPr>
          <p:cNvPr id="6" name="标题 6"/>
          <p:cNvSpPr>
            <a:spLocks noGrp="1"/>
          </p:cNvSpPr>
          <p:nvPr/>
        </p:nvSpPr>
        <p:spPr>
          <a:xfrm>
            <a:off x="1651000" y="1938020"/>
            <a:ext cx="9144000" cy="230632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词典解释：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复杂：指那些拥有很多既错综又相关联的组成部分的事物。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费解：困惑。描述人们努力理解和使用某种物品或与之互动的心里状态，是一种令人困惑的复杂。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58895" y="143637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  <a:sym typeface="+mn-ea"/>
              </a:rPr>
              <a:t>描述世界状态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028690" y="1210945"/>
            <a:ext cx="15544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200000"/>
              </a:lnSpc>
            </a:pPr>
            <a:r>
              <a: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  <a:sym typeface="+mn-ea"/>
              </a:rPr>
              <a:t>描述思维状态</a:t>
            </a:r>
            <a:endParaRPr lang="zh-CN" altLang="en-US"/>
          </a:p>
        </p:txBody>
      </p:sp>
      <p:sp>
        <p:nvSpPr>
          <p:cNvPr id="10" name="标题 6"/>
          <p:cNvSpPr>
            <a:spLocks noGrp="1"/>
          </p:cNvSpPr>
          <p:nvPr/>
        </p:nvSpPr>
        <p:spPr>
          <a:xfrm>
            <a:off x="1651000" y="4117340"/>
            <a:ext cx="9144000" cy="182435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复杂是世界的一部分，但它不该令人困惑。</a:t>
            </a:r>
            <a:b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</a:b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如果，事情本来就应该是这样的，那人们就容易接受。如同凌乱的办公桌的人能够看到其中隐藏的秩序一样，我们一旦理解其中隐藏的原则，就能看到复杂中的秩序和调理。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然而，当复杂是任意的和不理智的，那我们就会感到费解，感到恼火。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1651000" y="1120140"/>
            <a:ext cx="6491605" cy="981075"/>
          </a:xfrm>
        </p:spPr>
        <p:txBody>
          <a:bodyPr anchor="ctr" anchorCtr="0">
            <a:normAutofit fontScale="90000"/>
          </a:bodyPr>
          <a:p>
            <a:pPr algn="l">
              <a:lnSpc>
                <a:spcPct val="200000"/>
              </a:lnSpc>
            </a:pPr>
            <a:r>
              <a:rPr lang="zh-CN" altLang="en-US" sz="3200">
                <a:solidFill>
                  <a:schemeClr val="bg1"/>
                </a:solidFill>
                <a:latin typeface="苹方-简" panose="020B0400000000000000" charset="-122"/>
                <a:ea typeface="苹方-简" panose="020B0400000000000000" charset="-122"/>
                <a:sym typeface="+mn-ea"/>
              </a:rPr>
              <a:t>简单的只存在于头脑中</a:t>
            </a:r>
            <a:endParaRPr lang="zh-CN" altLang="en-US" sz="3200">
              <a:solidFill>
                <a:schemeClr val="bg1"/>
              </a:solidFill>
              <a:latin typeface="苹方-简" panose="020B0400000000000000" charset="-122"/>
              <a:ea typeface="苹方-简" panose="020B0400000000000000" charset="-122"/>
              <a:sym typeface="+mn-ea"/>
            </a:endParaRPr>
          </a:p>
        </p:txBody>
      </p:sp>
      <p:sp>
        <p:nvSpPr>
          <p:cNvPr id="6" name="标题 6"/>
          <p:cNvSpPr>
            <a:spLocks noGrp="1"/>
          </p:cNvSpPr>
          <p:nvPr/>
        </p:nvSpPr>
        <p:spPr>
          <a:xfrm>
            <a:off x="1651000" y="2301875"/>
            <a:ext cx="9144000" cy="369951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感觉简单并不等于用起来简单或是操作上简单。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感觉上的简单性随着可见的控制和显示数目的增加而减少，增加可见的选项就会降低感觉上的简单性。难的是，通过添加更多的控制部分和显示可以大大改善操作上的简单性，因此，使事物更容易学习和使用的同时也会使它感觉上变得困难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简单是一种与理解紧密配合的心理状态。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当某件东西的运转、可选项和外观与人们的概念模型相匹配，它就会被认为是简单。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6"/>
          <p:cNvSpPr>
            <a:spLocks noGrp="1"/>
          </p:cNvSpPr>
          <p:nvPr/>
        </p:nvSpPr>
        <p:spPr>
          <a:xfrm>
            <a:off x="1638300" y="1297940"/>
            <a:ext cx="9653270" cy="426212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为什么非的要简单呢？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简单，是对生活中混淆和复杂状态的诚实反应。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如果手机只有一个按钮，那它是简单的；因为钢琴有</a:t>
            </a: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88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个键就复杂吗？肯定没有哪首会使用所有的键。所以，我们应该简化吗？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更多功能 ➡️ 增加性能</a:t>
            </a:r>
            <a:r>
              <a:rPr lang="en-US" altLang="zh-CN" sz="1600">
                <a:solidFill>
                  <a:schemeClr val="bg1">
                    <a:lumMod val="75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	</a:t>
            </a:r>
            <a:r>
              <a:rPr lang="zh-CN" altLang="en-US" sz="1600">
                <a:solidFill>
                  <a:schemeClr val="bg1">
                    <a:lumMod val="75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更加简单 ➡️ 增加可用性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每个人都想要更多的性能，因此他们希望更多的功能；每个人都想要简便性，因此他们都希望简单；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这种逻辑对吗？</a:t>
            </a:r>
            <a:endParaRPr lang="zh-CN" altLang="en-US" sz="1600">
              <a:solidFill>
                <a:schemeClr val="bg1">
                  <a:lumMod val="75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endParaRPr lang="zh-CN" altLang="en-US" sz="1600">
              <a:solidFill>
                <a:schemeClr val="bg1">
                  <a:lumMod val="75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6"/>
          <p:cNvSpPr>
            <a:spLocks noGrp="1"/>
          </p:cNvSpPr>
          <p:nvPr/>
        </p:nvSpPr>
        <p:spPr>
          <a:xfrm>
            <a:off x="4055110" y="2282825"/>
            <a:ext cx="4241165" cy="229298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endParaRPr lang="zh-CN" altLang="en-US" sz="3200">
              <a:solidFill>
                <a:schemeClr val="tx1">
                  <a:lumMod val="50000"/>
                  <a:lumOff val="50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r>
              <a:rPr lang="zh-CN" altLang="en-US" sz="3200">
                <a:solidFill>
                  <a:schemeClr val="bg1">
                    <a:lumMod val="75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一个晴天 ➡️ 不会下雨</a:t>
            </a:r>
            <a:r>
              <a:rPr lang="en-US" altLang="zh-CN" sz="3200">
                <a:solidFill>
                  <a:schemeClr val="bg1">
                    <a:lumMod val="75000"/>
                  </a:schemeClr>
                </a:solidFill>
                <a:latin typeface="苹方-简" panose="020B0400000000000000" charset="-122"/>
                <a:ea typeface="苹方-简" panose="020B0400000000000000" charset="-122"/>
              </a:rPr>
              <a:t>	</a:t>
            </a:r>
            <a:endParaRPr lang="en-US" altLang="zh-CN" sz="3200">
              <a:solidFill>
                <a:schemeClr val="bg1">
                  <a:lumMod val="75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  <a:p>
            <a:pPr algn="l">
              <a:lnSpc>
                <a:spcPct val="200000"/>
              </a:lnSpc>
            </a:pPr>
            <a:endParaRPr lang="en-US" altLang="zh-CN" sz="3200">
              <a:solidFill>
                <a:schemeClr val="bg1">
                  <a:lumMod val="75000"/>
                </a:schemeClr>
              </a:solidFill>
              <a:latin typeface="苹方-简" panose="020B0400000000000000" charset="-122"/>
              <a:ea typeface="苹方-简" panose="020B0400000000000000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1218</Words>
  <Application>WPS 演示</Application>
  <PresentationFormat>宽屏</PresentationFormat>
  <Paragraphs>84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方正书宋_GBK</vt:lpstr>
      <vt:lpstr>Wingdings</vt:lpstr>
      <vt:lpstr>苹方-简</vt:lpstr>
      <vt:lpstr>微软雅黑</vt:lpstr>
      <vt:lpstr>汉仪旗黑KW</vt:lpstr>
      <vt:lpstr>宋体</vt:lpstr>
      <vt:lpstr>Arial Unicode MS</vt:lpstr>
      <vt:lpstr>汉仪书宋二KW</vt:lpstr>
      <vt:lpstr>Calibri Light</vt:lpstr>
      <vt:lpstr>Helvetica Neue</vt:lpstr>
      <vt:lpstr>Calibri</vt:lpstr>
      <vt:lpstr>思源黑体 CN</vt:lpstr>
      <vt:lpstr>Apple Color Emoji</vt:lpstr>
      <vt:lpstr>Office 主题</vt:lpstr>
      <vt:lpstr>复杂</vt:lpstr>
      <vt:lpstr>1. 复杂是必须的 2. 简单只存在于头脑中 3. 管理复杂</vt:lpstr>
      <vt:lpstr>为什么复杂是必须的？</vt:lpstr>
      <vt:lpstr>PowerPoint 演示文稿</vt:lpstr>
      <vt:lpstr>PowerPoint 演示文稿</vt:lpstr>
      <vt:lpstr>复杂</vt:lpstr>
      <vt:lpstr>简单的只存在于头脑中</vt:lpstr>
      <vt:lpstr>PowerPoint 演示文稿</vt:lpstr>
      <vt:lpstr>PowerPoint 演示文稿</vt:lpstr>
      <vt:lpstr>PowerPoint 演示文稿</vt:lpstr>
      <vt:lpstr>人们都喜欢功能多一些</vt:lpstr>
      <vt:lpstr>管理复杂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jinglv</dc:creator>
  <cp:lastModifiedBy>jinglv</cp:lastModifiedBy>
  <cp:revision>2</cp:revision>
  <dcterms:created xsi:type="dcterms:W3CDTF">2019-09-04T06:15:32Z</dcterms:created>
  <dcterms:modified xsi:type="dcterms:W3CDTF">2019-09-04T06:15:32Z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2052-1.0.1.1354</vt:lpwstr>
  </property>
</Properties>
</file>